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7772400" cx="100584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 Medium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7D2C8D4-A19F-4ED3-9944-7E95CB201CE7}">
  <a:tblStyle styleId="{27D2C8D4-A19F-4ED3-9944-7E95CB201CE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Medium-bold.fntdata"/><Relationship Id="rId14" Type="http://schemas.openxmlformats.org/officeDocument/2006/relationships/font" Target="fonts/PlusJakartaSansMedium-regular.fntdata"/><Relationship Id="rId17" Type="http://schemas.openxmlformats.org/officeDocument/2006/relationships/font" Target="fonts/PlusJakartaSansMedium-boldItalic.fntdata"/><Relationship Id="rId16" Type="http://schemas.openxmlformats.org/officeDocument/2006/relationships/font" Target="fonts/PlusJakartaSansMedium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e5ce66224_0_4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e5ce6622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7317659f78_0_9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7317659f78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32aef17b02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32aef17b0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hyperlink" Target="https://docs.google.com/presentation/d/1iTw3sFHnAaZEV5OFnfoaao0J2tKxlAeMijrcssctZ3I/view" TargetMode="External"/><Relationship Id="rId10" Type="http://schemas.openxmlformats.org/officeDocument/2006/relationships/hyperlink" Target="https://docs.google.com/presentation/d/1o3CtV5ASDr2rtiYs5E1ScuEMiAje9hCJPhtJvz-N7Pg/view" TargetMode="External"/><Relationship Id="rId13" Type="http://schemas.openxmlformats.org/officeDocument/2006/relationships/image" Target="../media/image4.png"/><Relationship Id="rId12" Type="http://schemas.openxmlformats.org/officeDocument/2006/relationships/hyperlink" Target="https://docs.google.com/presentation/d/15H-PugzouoieJHiQUGEDqVjxfcx2uCrZU4wGXfluw_4/view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iTw3sFHnAaZEV5OFnfoaao0J2tKxlAeMijrcssctZ3I/view" TargetMode="External"/><Relationship Id="rId9" Type="http://schemas.openxmlformats.org/officeDocument/2006/relationships/hyperlink" Target="https://docs.google.com/presentation/d/1n71Slntqxvv55coZqr3ibasV7kGIHKHlED4npnPnFP8/view" TargetMode="External"/><Relationship Id="rId5" Type="http://schemas.openxmlformats.org/officeDocument/2006/relationships/hyperlink" Target="https://docs.google.com/presentation/d/1KOGonQptjfXIVpk3RnOwDhTHn7ITSyedhNGjGbRoRuc/view" TargetMode="External"/><Relationship Id="rId6" Type="http://schemas.openxmlformats.org/officeDocument/2006/relationships/hyperlink" Target="https://docs.google.com/presentation/d/1zd-M3G1tsPoGm5Wj_MWEpRj7l5-RScal_ouVoz86C_I/view" TargetMode="External"/><Relationship Id="rId7" Type="http://schemas.openxmlformats.org/officeDocument/2006/relationships/hyperlink" Target="https://docs.google.com/presentation/d/1rTcecWFuSQVsUhDf3kjGi8C7LqpHM3QfTb4LcmvginI/view" TargetMode="External"/><Relationship Id="rId8" Type="http://schemas.openxmlformats.org/officeDocument/2006/relationships/hyperlink" Target="https://docs.google.com/presentation/d/1vN-b3F8WtZUS9UvtyfaJ6HlfGR1oZOhFMrYweXogfXA/view" TargetMode="External"/></Relationships>
</file>

<file path=ppt/slides/_rels/slide2.xml.rels><?xml version="1.0" encoding="UTF-8" standalone="yes"?><Relationships xmlns="http://schemas.openxmlformats.org/package/2006/relationships"><Relationship Id="rId11" Type="http://schemas.openxmlformats.org/officeDocument/2006/relationships/hyperlink" Target="https://docs.google.com/presentation/d/1o3CtV5ASDr2rtiYs5E1ScuEMiAje9hCJPhtJvz-N7Pg/view" TargetMode="External"/><Relationship Id="rId10" Type="http://schemas.openxmlformats.org/officeDocument/2006/relationships/hyperlink" Target="https://docs.google.com/presentation/d/1zd-M3G1tsPoGm5Wj_MWEpRj7l5-RScal_ouVoz86C_I/view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9" Type="http://schemas.openxmlformats.org/officeDocument/2006/relationships/hyperlink" Target="https://docs.google.com/presentation/d/1zd-M3G1tsPoGm5Wj_MWEpRj7l5-RScal_ouVoz86C_I/view" TargetMode="External"/><Relationship Id="rId5" Type="http://schemas.openxmlformats.org/officeDocument/2006/relationships/hyperlink" Target="https://docs.google.com/presentation/d/1KOGonQptjfXIVpk3RnOwDhTHn7ITSyedhNGjGbRoRuc/view" TargetMode="External"/><Relationship Id="rId6" Type="http://schemas.openxmlformats.org/officeDocument/2006/relationships/hyperlink" Target="https://docs.google.com/presentation/d/1KOGonQptjfXIVpk3RnOwDhTHn7ITSyedhNGjGbRoRuc/view" TargetMode="External"/><Relationship Id="rId7" Type="http://schemas.openxmlformats.org/officeDocument/2006/relationships/hyperlink" Target="https://docs.google.com/presentation/d/1KOGonQptjfXIVpk3RnOwDhTHn7ITSyedhNGjGbRoRuc/view" TargetMode="External"/><Relationship Id="rId8" Type="http://schemas.openxmlformats.org/officeDocument/2006/relationships/hyperlink" Target="https://docs.google.com/presentation/d/1KOGonQptjfXIVpk3RnOwDhTHn7ITSyedhNGjGbRoRuc/view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rTcecWFuSQVsUhDf3kjGi8C7LqpHM3QfTb4LcmvginI/view" TargetMode="External"/><Relationship Id="rId5" Type="http://schemas.openxmlformats.org/officeDocument/2006/relationships/hyperlink" Target="https://www.thecorestandards.org/ELA-Literacy/RH/9-10/7/" TargetMode="External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7" name="Google Shape;57;p13"/>
          <p:cNvGraphicFramePr/>
          <p:nvPr/>
        </p:nvGraphicFramePr>
        <p:xfrm>
          <a:off x="495275" y="5682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{27D2C8D4-A19F-4ED3-9944-7E95CB201CE7}</a:tableStyleId>
              </a:tblPr>
              <a:tblGrid>
                <a:gridCol w="1268650"/>
                <a:gridCol w="3930825"/>
                <a:gridCol w="3854550"/>
              </a:tblGrid>
              <a:tr h="2618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5: The Echoes of Historical Trauma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826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does historical trauma, such as colonization, land theft, or forced removal cause harm to communities—and what are the long-term effects?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83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Continuity and Change Over Time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Quantitative Analysis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458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Do Firsts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The Echoes of Historical Trauma Presentation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The Echoes of Historical Trauma Student Worksheet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Exit Tickets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Do First Options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Access to Inquiry Journal (Already handed out in Lesson 1)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Printed Student Materials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Historical Trauma Stations Materials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250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Origin Story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Quote Analysis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25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rgbClr val="0097A7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1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“Do First”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165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LAUNCH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time to preview the Topic 2 Supporting questions within the </a:t>
                      </a:r>
                      <a:r>
                        <a:rPr lang="en" sz="1200" u="sng">
                          <a:solidFill>
                            <a:srgbClr val="0097A7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2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Unit 2 Inquiry Journal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041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Unit 2 Inquiry Journal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through Unit 2- Topic 2:  Supporting Questions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Fill out the “K” and “W” for each of the supporting questions for Unit 2- Topic 2: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Trauma, Healing, and HIstorical Continuity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8" name="Google Shape;58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Origin Stories and Ways of Knowing: Daily Lesson Plan (90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8" name="Google Shape;68;p14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{27D2C8D4-A19F-4ED3-9944-7E95CB201CE7}</a:tableStyleId>
              </a:tblPr>
              <a:tblGrid>
                <a:gridCol w="1673200"/>
                <a:gridCol w="4057350"/>
                <a:gridCol w="3702950"/>
              </a:tblGrid>
              <a:tr h="251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5: The Echoes of Historical Trauma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044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With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T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he Echoes of Histori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cal Trauma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Presentation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, provide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introductory and contextual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information to students. Use slides 1-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10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and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guide students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notes catcher on page 1 of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The Echoes of Historical Trauma Student Worksheet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462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Handout student worksheet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Present information about historical trauma and settler colonialism and support students with their guided notes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nswer questions on page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while listening to teacher presentation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informal class discussion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44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EXHIBIT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students will work in small groups to analyze the impacts of settler colonialism on Indigenous communities. As a team,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will answer the questions on pages 2-4 while they examine the information on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1"/>
                        </a:rPr>
                        <a:t>Historical Trauma Stations Materials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navigate through six stations to analyze set of data. It is recommended to create 2 or 3 sets of stations to limit the number of students in one location at a time.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669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Set up classroom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00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●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2-3 sets of station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00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●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6 stations per set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00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●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~4 copies of a data set at each station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student groupings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starting station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academic and behavior expectations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timing and direct movement (~5 minutes per station is recommended)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Debrief with the whole class at the conclusion of the activity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Move to set with group at assigned station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Work with group to read each data and fill out the corresponding questions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the whole class debrief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9" name="Google Shape;69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Origin Stories and Ways of Knowing: Daily Lesson Plan (90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78" name="Google Shape;78;p15"/>
          <p:cNvGraphicFramePr/>
          <p:nvPr/>
        </p:nvGraphicFramePr>
        <p:xfrm>
          <a:off x="495275" y="4919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{27D2C8D4-A19F-4ED3-9944-7E95CB201CE7}</a:tableStyleId>
              </a:tblPr>
              <a:tblGrid>
                <a:gridCol w="1364275"/>
                <a:gridCol w="3913500"/>
                <a:gridCol w="3776250"/>
              </a:tblGrid>
              <a:tr h="275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5: The Echoes of Historical Trauma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002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lesson with close out with an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exit ticket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, “Rank and Reflect.” Students will rank the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6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various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effects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of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settler colonialism on Indigenous communities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and then will provide rationale for their top choice.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87375">
                <a:tc vMerge="1"/>
                <a:tc>
                  <a:txBody>
                    <a:bodyPr/>
                    <a:lstStyle/>
                    <a:p>
                      <a:pPr indent="0" lvl="0" marL="45720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Exit Ticket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directions and expectations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Exit Ticket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4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CA HSS Analysis Skills (9–12): Chronological and Spatial Thinking 2 -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Students analyze how change happens at different rates at different times; understand that some aspects can change while others remain the same; and understand that change is complicated and affects not only technology and politics but also values and beliefs.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uFill>
                            <a:noFill/>
                          </a:uFill>
                          <a:latin typeface="Inter"/>
                          <a:ea typeface="Inter"/>
                          <a:cs typeface="Inter"/>
                          <a:sym typeface="Inter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CCSS.ELA-Literacy.RH.9-10.7</a:t>
                      </a: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: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Integrate quantitative or technical analysis (e.g., charts, research data) with qualitative analysis in print or digital text.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79" name="Google Shape;79;p15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Origin Stories and Ways of Knowing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(90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